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howGuides="1">
      <p:cViewPr varScale="1">
        <p:scale>
          <a:sx n="119" d="100"/>
          <a:sy n="119" d="100"/>
        </p:scale>
        <p:origin x="760" y="19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2E423-49A4-0DBD-E290-ECF6CD109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24BE36-6B1D-70BF-DF1A-9F1468918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478EB-4FFB-F120-9A13-518559512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6653-89FD-4642-92AC-BCCD4D686C99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73993-195E-B89B-2DD9-B4F9B218A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20247-492A-FA7E-F5AA-9E08DFE9D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BCB-9624-9743-B848-339A0BB6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9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66975-3354-6672-5753-E1AF32985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1F8FB-7E55-E8EE-CCD0-6AA9DA710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CEBC2-CD95-A862-EE6A-607458CFB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6653-89FD-4642-92AC-BCCD4D686C99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E1555-01B1-F740-1897-1A600255A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BCB-9624-9743-B848-339A0BB625F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21B73C7-BF3A-A8D8-8D03-F4315B40D358}"/>
              </a:ext>
            </a:extLst>
          </p:cNvPr>
          <p:cNvCxnSpPr/>
          <p:nvPr/>
        </p:nvCxnSpPr>
        <p:spPr>
          <a:xfrm>
            <a:off x="0" y="6176963"/>
            <a:ext cx="12192000" cy="0"/>
          </a:xfrm>
          <a:prstGeom prst="line">
            <a:avLst/>
          </a:prstGeom>
          <a:ln w="19050">
            <a:solidFill>
              <a:srgbClr val="00BC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BBD0F68-439D-E516-B013-2883E25AC3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6283610"/>
            <a:ext cx="1626704" cy="51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3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FAE12-B08E-11BA-BA77-133F7C184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34ACC8-F014-625B-797D-4E6C1C0AB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9F921-9EC7-F779-645F-24375DCFA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6653-89FD-4642-92AC-BCCD4D686C99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58F21-006C-93F6-91C9-B6EDAC9FE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ED4302-38DC-3B73-1A85-AB6FD001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BCB-9624-9743-B848-339A0BB625F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DAEB439-F138-5621-24DB-5170CAFB8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6283610"/>
            <a:ext cx="1626704" cy="51060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5C63D0-E44B-BA5E-6BDC-C2005E03D769}"/>
              </a:ext>
            </a:extLst>
          </p:cNvPr>
          <p:cNvCxnSpPr/>
          <p:nvPr/>
        </p:nvCxnSpPr>
        <p:spPr>
          <a:xfrm>
            <a:off x="0" y="6176963"/>
            <a:ext cx="12192000" cy="0"/>
          </a:xfrm>
          <a:prstGeom prst="line">
            <a:avLst/>
          </a:prstGeom>
          <a:ln w="19050">
            <a:solidFill>
              <a:srgbClr val="00BC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11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8EE77-DD9F-168A-1821-37C35D189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134C8-FC0C-3E48-CE0A-344F45A60F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5FF49-C62A-0347-B667-45D63277B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A58F06-CF2C-8532-AF7A-41C1D07C4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6653-89FD-4642-92AC-BCCD4D686C99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83216-11B5-138A-83F2-C78AD7187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A52A9-973A-2923-56D6-831072380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BCB-9624-9743-B848-339A0BB625F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DAA27C-C107-79F9-0072-31CC2FDA2A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6283610"/>
            <a:ext cx="1626704" cy="51060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FB66EE-4855-C4AC-28B2-C6D5F2CD7682}"/>
              </a:ext>
            </a:extLst>
          </p:cNvPr>
          <p:cNvCxnSpPr/>
          <p:nvPr/>
        </p:nvCxnSpPr>
        <p:spPr>
          <a:xfrm>
            <a:off x="0" y="6176963"/>
            <a:ext cx="12192000" cy="0"/>
          </a:xfrm>
          <a:prstGeom prst="line">
            <a:avLst/>
          </a:prstGeom>
          <a:ln w="19050">
            <a:solidFill>
              <a:srgbClr val="00BC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6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23290-FAF0-6002-BF00-E0F49047C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1B07F-CBAC-0574-3404-ACF32342D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45A94A-B81C-3B2F-AA8A-BC6C64B2E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B61EB3-4D93-8AA9-6A79-8E75EA611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0620C-B7C3-4EED-8B27-F089A181F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9956F-E247-D76A-3790-0005B8F2D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6653-89FD-4642-92AC-BCCD4D686C99}" type="datetimeFigureOut">
              <a:rPr lang="en-US" smtClean="0"/>
              <a:t>1/30/24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10AF52-137F-EBE3-C194-756B3C81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4DA9B3-6A26-ABAE-58D9-CFD601661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BCB-9624-9743-B848-339A0BB625F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9EE6B0E-54FA-16C5-13F1-2B41D9E74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6283610"/>
            <a:ext cx="1626704" cy="51060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61F953A-96EB-5D50-210C-21CA1C69A802}"/>
              </a:ext>
            </a:extLst>
          </p:cNvPr>
          <p:cNvCxnSpPr/>
          <p:nvPr/>
        </p:nvCxnSpPr>
        <p:spPr>
          <a:xfrm>
            <a:off x="0" y="6176963"/>
            <a:ext cx="12192000" cy="0"/>
          </a:xfrm>
          <a:prstGeom prst="line">
            <a:avLst/>
          </a:prstGeom>
          <a:ln w="19050">
            <a:solidFill>
              <a:srgbClr val="00BC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63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2D332-C69A-D75F-10E0-604F42739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02418D-AA33-6DDB-E61E-9459D586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6653-89FD-4642-92AC-BCCD4D686C99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977A1-A6DB-291F-4BB6-3D12B4A4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CF10DF-60EE-288D-D231-10B2F124F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BCB-9624-9743-B848-339A0BB625FE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D706E7-A62A-5D79-6A5E-DDE4871090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6283610"/>
            <a:ext cx="1626704" cy="51060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B5EFA1-C6B9-DB22-6DFC-FB2B3297A31A}"/>
              </a:ext>
            </a:extLst>
          </p:cNvPr>
          <p:cNvCxnSpPr/>
          <p:nvPr/>
        </p:nvCxnSpPr>
        <p:spPr>
          <a:xfrm>
            <a:off x="0" y="6176963"/>
            <a:ext cx="12192000" cy="0"/>
          </a:xfrm>
          <a:prstGeom prst="line">
            <a:avLst/>
          </a:prstGeom>
          <a:ln w="19050">
            <a:solidFill>
              <a:srgbClr val="00BC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02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414611-0C34-2062-C254-F674B5B5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6653-89FD-4642-92AC-BCCD4D686C99}" type="datetimeFigureOut">
              <a:rPr lang="en-US" smtClean="0"/>
              <a:t>1/30/24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4DC8D3-36EE-C042-35CD-376453B72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518EE-873A-B746-645C-8FB35AF89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BCB-9624-9743-B848-339A0BB625FE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A29814-B14B-24AF-F2CF-3134D319D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6283610"/>
            <a:ext cx="1626704" cy="51060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FFE375D-1AC8-DAB2-9317-D4796E6551E7}"/>
              </a:ext>
            </a:extLst>
          </p:cNvPr>
          <p:cNvCxnSpPr/>
          <p:nvPr/>
        </p:nvCxnSpPr>
        <p:spPr>
          <a:xfrm>
            <a:off x="0" y="6176963"/>
            <a:ext cx="12192000" cy="0"/>
          </a:xfrm>
          <a:prstGeom prst="line">
            <a:avLst/>
          </a:prstGeom>
          <a:ln w="19050">
            <a:solidFill>
              <a:srgbClr val="00BC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98883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888B5-86F6-ECD3-1063-751E24B96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AE054-B390-6DAF-FC48-4AA31B284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9BED32-87AB-AB1F-416D-EAC8FB8AB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45212-7ED7-51E5-082D-6A191C2BE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6653-89FD-4642-92AC-BCCD4D686C99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B7E2B-B0D3-3A3C-30BE-1659D67A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97469-7E8B-7932-1A08-7471A7567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BCB-9624-9743-B848-339A0BB625F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D117F4-7093-5ED7-EA3A-BF946FF34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6283610"/>
            <a:ext cx="1626704" cy="51060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2121F3-B5A8-554E-6370-7F7124542E2A}"/>
              </a:ext>
            </a:extLst>
          </p:cNvPr>
          <p:cNvCxnSpPr/>
          <p:nvPr/>
        </p:nvCxnSpPr>
        <p:spPr>
          <a:xfrm>
            <a:off x="0" y="6176963"/>
            <a:ext cx="12192000" cy="0"/>
          </a:xfrm>
          <a:prstGeom prst="line">
            <a:avLst/>
          </a:prstGeom>
          <a:ln w="19050">
            <a:solidFill>
              <a:srgbClr val="00BC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76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50CBA-A9FA-BA81-8AF0-38372EA00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AA2617-EFA4-6500-F7D8-B79659B69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036F0B-5D59-84D7-3339-ABFE2326E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307C6-D874-4BD1-09D2-9F8F38C51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76653-89FD-4642-92AC-BCCD4D686C99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B918DC-3EBF-B16D-EC8F-6B267CF02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3EB2C-DA2C-561C-29D1-9494ABF3A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FBCB-9624-9743-B848-339A0BB625F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45275C-DF61-2442-3352-A648A6B06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6283610"/>
            <a:ext cx="1626704" cy="51060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92565F-2737-D5E6-FCBF-6DD23C06B534}"/>
              </a:ext>
            </a:extLst>
          </p:cNvPr>
          <p:cNvCxnSpPr/>
          <p:nvPr/>
        </p:nvCxnSpPr>
        <p:spPr>
          <a:xfrm>
            <a:off x="0" y="6176963"/>
            <a:ext cx="12192000" cy="0"/>
          </a:xfrm>
          <a:prstGeom prst="line">
            <a:avLst/>
          </a:prstGeom>
          <a:ln w="19050">
            <a:solidFill>
              <a:srgbClr val="00BC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84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5E2C98-C659-270B-B950-B00E474FD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71FC0-EB23-F68B-8161-6E865E9EF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FE860-0530-3892-EBB8-F0C1840E2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76653-89FD-4642-92AC-BCCD4D686C99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251C0-E36D-5E0C-5A15-45B81DF923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AFBCB-9624-9743-B848-339A0BB625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7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Hind" panose="02000000000000000000" pitchFamily="2" charset="77"/>
          <a:ea typeface="+mj-ea"/>
          <a:cs typeface="Hind" panose="02000000000000000000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83A5E-09C1-1ECD-7835-A3BEC5C7C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0183"/>
          </a:xfrm>
        </p:spPr>
        <p:txBody>
          <a:bodyPr>
            <a:noAutofit/>
          </a:bodyPr>
          <a:lstStyle/>
          <a:p>
            <a:r>
              <a:rPr lang="en-US" sz="3600" dirty="0"/>
              <a:t>MolDx Coverage Process Flow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8D330F5-69BE-5CD6-2253-28C7B5B78C47}"/>
              </a:ext>
            </a:extLst>
          </p:cNvPr>
          <p:cNvGrpSpPr/>
          <p:nvPr/>
        </p:nvGrpSpPr>
        <p:grpSpPr>
          <a:xfrm>
            <a:off x="960003" y="997542"/>
            <a:ext cx="10078357" cy="5005225"/>
            <a:chOff x="757048" y="1190243"/>
            <a:chExt cx="10596752" cy="5387052"/>
          </a:xfrm>
        </p:grpSpPr>
        <p:sp>
          <p:nvSpPr>
            <p:cNvPr id="3" name="Decision 2">
              <a:extLst>
                <a:ext uri="{FF2B5EF4-FFF2-40B4-BE49-F238E27FC236}">
                  <a16:creationId xmlns:a16="http://schemas.microsoft.com/office/drawing/2014/main" id="{E9B568A3-5A45-28E3-4A43-ED9F087BCB7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27779" y="2079769"/>
              <a:ext cx="1828800" cy="1828800"/>
            </a:xfrm>
            <a:prstGeom prst="flowChartDecision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Does an LCD exist addressing the disease or test?</a:t>
              </a:r>
            </a:p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" name="Decision 5">
              <a:extLst>
                <a:ext uri="{FF2B5EF4-FFF2-40B4-BE49-F238E27FC236}">
                  <a16:creationId xmlns:a16="http://schemas.microsoft.com/office/drawing/2014/main" id="{12BECF67-4201-95A4-68E4-E238D1B095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57048" y="1203457"/>
              <a:ext cx="1828800" cy="1828800"/>
            </a:xfrm>
            <a:prstGeom prst="flowChartDecision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Does the test have an assigned Z-code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4F1F3F1-6E79-175B-90F5-1F0F523441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82200" y="1486780"/>
              <a:ext cx="1371600" cy="1371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MolDx follows LCD process flow </a:t>
              </a:r>
              <a:r>
                <a:rPr lang="en-US" sz="1200">
                  <a:solidFill>
                    <a:schemeClr val="tx1"/>
                  </a:solidFill>
                </a:rPr>
                <a:t>to revise </a:t>
              </a:r>
              <a:r>
                <a:rPr lang="en-US" sz="1200" dirty="0">
                  <a:solidFill>
                    <a:schemeClr val="tx1"/>
                  </a:solidFill>
                </a:rPr>
                <a:t>LCD or billing article</a:t>
              </a:r>
            </a:p>
          </p:txBody>
        </p:sp>
        <p:cxnSp>
          <p:nvCxnSpPr>
            <p:cNvPr id="19" name="Elbow Connector 18">
              <a:extLst>
                <a:ext uri="{FF2B5EF4-FFF2-40B4-BE49-F238E27FC236}">
                  <a16:creationId xmlns:a16="http://schemas.microsoft.com/office/drawing/2014/main" id="{4FB76F99-1263-A46C-09C5-1A5E699DBF66}"/>
                </a:ext>
              </a:extLst>
            </p:cNvPr>
            <p:cNvCxnSpPr>
              <a:stCxn id="3" idx="0"/>
              <a:endCxn id="16" idx="0"/>
            </p:cNvCxnSpPr>
            <p:nvPr/>
          </p:nvCxnSpPr>
          <p:spPr>
            <a:xfrm rot="5400000" flipH="1" flipV="1">
              <a:off x="8808595" y="220365"/>
              <a:ext cx="592989" cy="3125821"/>
            </a:xfrm>
            <a:prstGeom prst="bentConnector3">
              <a:avLst>
                <a:gd name="adj1" fmla="val 13855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Decision 26">
              <a:extLst>
                <a:ext uri="{FF2B5EF4-FFF2-40B4-BE49-F238E27FC236}">
                  <a16:creationId xmlns:a16="http://schemas.microsoft.com/office/drawing/2014/main" id="{D9C28E33-427C-778E-6590-2640252DA7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29727" y="1190243"/>
              <a:ext cx="1863096" cy="1863096"/>
            </a:xfrm>
            <a:prstGeom prst="flowChartDecision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Has the test shown AV/CV and CU*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C4173904-D70E-7306-594E-8D2B27D4B54E}"/>
                </a:ext>
              </a:extLst>
            </p:cNvPr>
            <p:cNvCxnSpPr>
              <a:cxnSpLocks/>
              <a:stCxn id="6" idx="3"/>
              <a:endCxn id="27" idx="1"/>
            </p:cNvCxnSpPr>
            <p:nvPr/>
          </p:nvCxnSpPr>
          <p:spPr>
            <a:xfrm>
              <a:off x="2585848" y="2117857"/>
              <a:ext cx="1343879" cy="393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549604E-EFED-3E57-C3BC-0A20F8978DB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5648" y="3297410"/>
              <a:ext cx="1371600" cy="1371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Register organization with DEX™ Diagnostic Exchange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191CE8A-F6AE-33BB-4E23-D849A18C2D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5648" y="4934163"/>
              <a:ext cx="1371600" cy="1371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Register test to get Z-code assignment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079B7D4-5E73-7EF3-AC61-3881E6F1C5F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92623" y="3285056"/>
              <a:ext cx="1371600" cy="1371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Submit clinical dossier to MolDX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1477BBD9-6548-C688-C24C-9C4AD95ADFE8}"/>
                </a:ext>
              </a:extLst>
            </p:cNvPr>
            <p:cNvCxnSpPr>
              <a:stCxn id="6" idx="2"/>
              <a:endCxn id="30" idx="0"/>
            </p:cNvCxnSpPr>
            <p:nvPr/>
          </p:nvCxnSpPr>
          <p:spPr>
            <a:xfrm>
              <a:off x="1671448" y="3032257"/>
              <a:ext cx="0" cy="2651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221E4AC5-C140-32CF-90ED-427ECDE3B346}"/>
                </a:ext>
              </a:extLst>
            </p:cNvPr>
            <p:cNvCxnSpPr>
              <a:cxnSpLocks/>
              <a:stCxn id="30" idx="2"/>
              <a:endCxn id="31" idx="0"/>
            </p:cNvCxnSpPr>
            <p:nvPr/>
          </p:nvCxnSpPr>
          <p:spPr>
            <a:xfrm>
              <a:off x="1671448" y="4669010"/>
              <a:ext cx="0" cy="2651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39">
              <a:extLst>
                <a:ext uri="{FF2B5EF4-FFF2-40B4-BE49-F238E27FC236}">
                  <a16:creationId xmlns:a16="http://schemas.microsoft.com/office/drawing/2014/main" id="{A9742D1D-5CF0-20C9-684D-A84862A0FAF4}"/>
                </a:ext>
              </a:extLst>
            </p:cNvPr>
            <p:cNvCxnSpPr>
              <a:cxnSpLocks/>
              <a:stCxn id="31" idx="3"/>
              <a:endCxn id="27" idx="1"/>
            </p:cNvCxnSpPr>
            <p:nvPr/>
          </p:nvCxnSpPr>
          <p:spPr>
            <a:xfrm flipV="1">
              <a:off x="2357248" y="2121791"/>
              <a:ext cx="1572479" cy="3498173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A111A05C-7CA3-5AF2-A5EB-018DE7A42612}"/>
                </a:ext>
              </a:extLst>
            </p:cNvPr>
            <p:cNvCxnSpPr>
              <a:cxnSpLocks/>
              <a:stCxn id="27" idx="2"/>
              <a:endCxn id="34" idx="0"/>
            </p:cNvCxnSpPr>
            <p:nvPr/>
          </p:nvCxnSpPr>
          <p:spPr>
            <a:xfrm>
              <a:off x="4861276" y="3053339"/>
              <a:ext cx="17148" cy="23171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lbow Connector 52">
              <a:extLst>
                <a:ext uri="{FF2B5EF4-FFF2-40B4-BE49-F238E27FC236}">
                  <a16:creationId xmlns:a16="http://schemas.microsoft.com/office/drawing/2014/main" id="{8F86FCD5-77CB-A7FB-9687-2267F326B0E3}"/>
                </a:ext>
              </a:extLst>
            </p:cNvPr>
            <p:cNvCxnSpPr>
              <a:cxnSpLocks/>
              <a:stCxn id="34" idx="3"/>
              <a:endCxn id="3" idx="1"/>
            </p:cNvCxnSpPr>
            <p:nvPr/>
          </p:nvCxnSpPr>
          <p:spPr>
            <a:xfrm flipV="1">
              <a:off x="5564223" y="2994169"/>
              <a:ext cx="1063556" cy="976687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D83666B0-6BAA-310B-2570-9D093FAE4940}"/>
                </a:ext>
              </a:extLst>
            </p:cNvPr>
            <p:cNvSpPr txBox="1"/>
            <p:nvPr/>
          </p:nvSpPr>
          <p:spPr>
            <a:xfrm>
              <a:off x="2541565" y="1726770"/>
              <a:ext cx="5126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B2C4A67-20EE-0345-6B40-B4E87974FD43}"/>
                </a:ext>
              </a:extLst>
            </p:cNvPr>
            <p:cNvSpPr txBox="1"/>
            <p:nvPr/>
          </p:nvSpPr>
          <p:spPr>
            <a:xfrm>
              <a:off x="5685658" y="1740022"/>
              <a:ext cx="5126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B104167-7EAC-B270-6E18-DC54C4377612}"/>
                </a:ext>
              </a:extLst>
            </p:cNvPr>
            <p:cNvSpPr txBox="1"/>
            <p:nvPr/>
          </p:nvSpPr>
          <p:spPr>
            <a:xfrm>
              <a:off x="1755777" y="2924912"/>
              <a:ext cx="486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7D38D22-7B77-5B56-3539-38B0B854398A}"/>
                </a:ext>
              </a:extLst>
            </p:cNvPr>
            <p:cNvSpPr txBox="1"/>
            <p:nvPr/>
          </p:nvSpPr>
          <p:spPr>
            <a:xfrm>
              <a:off x="4915732" y="2915724"/>
              <a:ext cx="486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AB32B71-6242-B6B3-43EE-D9063418F4E4}"/>
                </a:ext>
              </a:extLst>
            </p:cNvPr>
            <p:cNvSpPr txBox="1"/>
            <p:nvPr/>
          </p:nvSpPr>
          <p:spPr>
            <a:xfrm>
              <a:off x="3400366" y="4822969"/>
              <a:ext cx="344149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Analytic validity (AV) </a:t>
              </a:r>
              <a:r>
                <a:rPr lang="en-US" sz="1200" b="1" i="0" dirty="0">
                  <a:solidFill>
                    <a:srgbClr val="202124"/>
                  </a:solidFill>
                  <a:effectLst/>
                  <a:latin typeface="Google Sans"/>
                </a:rPr>
                <a:t> </a:t>
              </a:r>
              <a:r>
                <a:rPr lang="en-US" sz="1200" b="0" i="0" dirty="0">
                  <a:solidFill>
                    <a:srgbClr val="202124"/>
                  </a:solidFill>
                  <a:effectLst/>
                  <a:latin typeface="Google Sans"/>
                </a:rPr>
                <a:t>refers to </a:t>
              </a:r>
              <a:r>
                <a:rPr lang="en-US" sz="1200" b="0" i="0" dirty="0">
                  <a:solidFill>
                    <a:srgbClr val="040C28"/>
                  </a:solidFill>
                  <a:effectLst/>
                  <a:latin typeface="Google Sans"/>
                </a:rPr>
                <a:t>a test's ability to measure the genotype of interest accurately and reliably</a:t>
              </a:r>
              <a:r>
                <a:rPr lang="en-US" sz="1200" b="0" i="0" dirty="0">
                  <a:solidFill>
                    <a:srgbClr val="202124"/>
                  </a:solidFill>
                  <a:effectLst/>
                  <a:latin typeface="Google Sans"/>
                </a:rPr>
                <a:t>.</a:t>
              </a:r>
              <a:endParaRPr lang="en-US" sz="1200" dirty="0"/>
            </a:p>
            <a:p>
              <a:r>
                <a:rPr lang="en-US" sz="1200" b="1" dirty="0"/>
                <a:t>Clinical validity (CV) </a:t>
              </a:r>
              <a:r>
                <a:rPr lang="en-US" sz="1200" b="0" i="0" dirty="0">
                  <a:solidFill>
                    <a:srgbClr val="202124"/>
                  </a:solidFill>
                  <a:effectLst/>
                  <a:latin typeface="Google Sans"/>
                </a:rPr>
                <a:t>refers to a test's ability to detect or predict the clinical disorder or phenotype associated with the genotype.</a:t>
              </a:r>
              <a:endParaRPr lang="en-US" sz="1200" dirty="0"/>
            </a:p>
            <a:p>
              <a:r>
                <a:rPr lang="en-US" sz="1200" b="1" dirty="0"/>
                <a:t>Analytic utility (AU) </a:t>
              </a:r>
              <a:r>
                <a:rPr lang="en-US" sz="1200" b="0" i="0" dirty="0">
                  <a:solidFill>
                    <a:srgbClr val="4D5156"/>
                  </a:solidFill>
                  <a:effectLst/>
                  <a:latin typeface="Google Sans"/>
                </a:rPr>
                <a:t>refers to </a:t>
              </a:r>
              <a:r>
                <a:rPr lang="en-US" sz="1200" b="0" i="0" dirty="0">
                  <a:solidFill>
                    <a:srgbClr val="040C28"/>
                  </a:solidFill>
                  <a:effectLst/>
                  <a:latin typeface="Google Sans"/>
                </a:rPr>
                <a:t>the likelihood that a test will, by prompting an intervention, result in an improved health outcome</a:t>
              </a:r>
              <a:endParaRPr lang="en-US" sz="1200" dirty="0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2787DE2D-E328-BAC8-B6AA-11745332EAF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982200" y="3285056"/>
              <a:ext cx="1371600" cy="13716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MolDx follows LCD process flow to create new LCD and billing article</a:t>
              </a:r>
            </a:p>
          </p:txBody>
        </p:sp>
        <p:cxnSp>
          <p:nvCxnSpPr>
            <p:cNvPr id="94" name="Elbow Connector 93">
              <a:extLst>
                <a:ext uri="{FF2B5EF4-FFF2-40B4-BE49-F238E27FC236}">
                  <a16:creationId xmlns:a16="http://schemas.microsoft.com/office/drawing/2014/main" id="{76E82788-6E78-61B6-6F2C-33F40645E088}"/>
                </a:ext>
              </a:extLst>
            </p:cNvPr>
            <p:cNvCxnSpPr>
              <a:cxnSpLocks/>
              <a:stCxn id="27" idx="3"/>
              <a:endCxn id="3" idx="1"/>
            </p:cNvCxnSpPr>
            <p:nvPr/>
          </p:nvCxnSpPr>
          <p:spPr>
            <a:xfrm>
              <a:off x="5792823" y="2121791"/>
              <a:ext cx="834956" cy="872379"/>
            </a:xfrm>
            <a:prstGeom prst="bentConnector3">
              <a:avLst>
                <a:gd name="adj1" fmla="val 3780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lbow Connector 99">
              <a:extLst>
                <a:ext uri="{FF2B5EF4-FFF2-40B4-BE49-F238E27FC236}">
                  <a16:creationId xmlns:a16="http://schemas.microsoft.com/office/drawing/2014/main" id="{E138EA07-B2B4-A5B3-7E3B-4CC5D8438FFE}"/>
                </a:ext>
              </a:extLst>
            </p:cNvPr>
            <p:cNvCxnSpPr>
              <a:cxnSpLocks/>
              <a:stCxn id="3" idx="2"/>
              <a:endCxn id="78" idx="2"/>
            </p:cNvCxnSpPr>
            <p:nvPr/>
          </p:nvCxnSpPr>
          <p:spPr>
            <a:xfrm rot="16200000" flipH="1">
              <a:off x="8731046" y="2719701"/>
              <a:ext cx="748087" cy="3125821"/>
            </a:xfrm>
            <a:prstGeom prst="bentConnector3">
              <a:avLst>
                <a:gd name="adj1" fmla="val 130558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3186AD67-8ED4-E7F9-FE7F-875B59A32692}"/>
                </a:ext>
              </a:extLst>
            </p:cNvPr>
            <p:cNvSpPr txBox="1"/>
            <p:nvPr/>
          </p:nvSpPr>
          <p:spPr>
            <a:xfrm>
              <a:off x="7603919" y="1740022"/>
              <a:ext cx="5126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YES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61710A9-9347-49A3-DD41-66DA51E2A5D3}"/>
                </a:ext>
              </a:extLst>
            </p:cNvPr>
            <p:cNvSpPr txBox="1"/>
            <p:nvPr/>
          </p:nvSpPr>
          <p:spPr>
            <a:xfrm>
              <a:off x="7617224" y="3878983"/>
              <a:ext cx="4860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NO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1A442C2C-0148-755B-7C8B-D0F1F3CBC875}"/>
              </a:ext>
            </a:extLst>
          </p:cNvPr>
          <p:cNvSpPr txBox="1"/>
          <p:nvPr/>
        </p:nvSpPr>
        <p:spPr>
          <a:xfrm>
            <a:off x="838200" y="6466510"/>
            <a:ext cx="25747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© 2024 Gettysburg Healthcare Consulting LLC</a:t>
            </a:r>
          </a:p>
        </p:txBody>
      </p:sp>
    </p:spTree>
    <p:extLst>
      <p:ext uri="{BB962C8B-B14F-4D97-AF65-F5344CB8AC3E}">
        <p14:creationId xmlns:p14="http://schemas.microsoft.com/office/powerpoint/2010/main" val="2419174091"/>
      </p:ext>
    </p:extLst>
  </p:cSld>
  <p:clrMapOvr>
    <a:masterClrMapping/>
  </p:clrMapOvr>
</p:sld>
</file>

<file path=ppt/theme/theme1.xml><?xml version="1.0" encoding="utf-8"?>
<a:theme xmlns:a="http://schemas.openxmlformats.org/drawingml/2006/main" name="GHC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HC Theme" id="{537E62E0-6CE9-F843-BCBF-954054137C5E}" vid="{53ADDFB5-1325-A347-9232-5371596381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GHC Theme</Template>
  <TotalTime>55</TotalTime>
  <Words>153</Words>
  <Application>Microsoft Macintosh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Google Sans</vt:lpstr>
      <vt:lpstr>Hind</vt:lpstr>
      <vt:lpstr>GHC Theme</vt:lpstr>
      <vt:lpstr>MolDx Coverage Process Flow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Warren</dc:creator>
  <cp:lastModifiedBy>John Warren</cp:lastModifiedBy>
  <cp:revision>5</cp:revision>
  <dcterms:created xsi:type="dcterms:W3CDTF">2023-06-06T13:06:27Z</dcterms:created>
  <dcterms:modified xsi:type="dcterms:W3CDTF">2024-01-30T14:58:22Z</dcterms:modified>
</cp:coreProperties>
</file>